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62" r:id="rId3"/>
    <p:sldId id="260" r:id="rId4"/>
    <p:sldId id="265" r:id="rId5"/>
    <p:sldId id="259" r:id="rId6"/>
    <p:sldId id="267" r:id="rId7"/>
    <p:sldId id="256" r:id="rId8"/>
    <p:sldId id="268" r:id="rId9"/>
    <p:sldId id="269"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35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50" d="100"/>
          <a:sy n="150" d="100"/>
        </p:scale>
        <p:origin x="-504" y="360"/>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2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9B181D-3CA4-4F6E-8BC2-F42EA17FD16E}" type="datetimeFigureOut">
              <a:rPr lang="en-NZ" smtClean="0"/>
              <a:t>29/11/2019</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C4307E-2A51-4521-838D-9D496F1220AF}" type="slidenum">
              <a:rPr lang="en-NZ" smtClean="0"/>
              <a:t>‹#›</a:t>
            </a:fld>
            <a:endParaRPr lang="en-NZ"/>
          </a:p>
        </p:txBody>
      </p:sp>
    </p:spTree>
    <p:extLst>
      <p:ext uri="{BB962C8B-B14F-4D97-AF65-F5344CB8AC3E}">
        <p14:creationId xmlns:p14="http://schemas.microsoft.com/office/powerpoint/2010/main" val="3816462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unwater.org/water-facts/water-sanitation-and-hygiene/"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hristmasappeal.org.nz/video/"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NZ" dirty="0" smtClean="0"/>
              <a:t>Water is the focus of our Advent journey.  The liquid that is essential to our everyday life and a symbol of life.  We cannot live without it.  God’s gift of life and of water is for us all.  On our journey we will keep company with families who are missing out on this gift of life and are doing everything they can to stay alive.  We will hear words from the deep well of our faith that hold the promise to water justice and a vision of a world where everyone has what they need.  We begin our journey with a prayer for all people that they might have pure, clean water and all the life that comes with it.</a:t>
            </a:r>
          </a:p>
          <a:p>
            <a:endParaRPr lang="en-NZ" dirty="0"/>
          </a:p>
          <a:p>
            <a:r>
              <a:rPr lang="en-NZ" dirty="0" smtClean="0"/>
              <a:t>Walk with us and all people in need of the water essential to life.  During the 2016 drought in Ethiopia, </a:t>
            </a:r>
            <a:r>
              <a:rPr lang="en-NZ" dirty="0" err="1" smtClean="0"/>
              <a:t>Asanti</a:t>
            </a:r>
            <a:r>
              <a:rPr lang="en-NZ" dirty="0" smtClean="0"/>
              <a:t> (9) and </a:t>
            </a:r>
            <a:r>
              <a:rPr lang="en-NZ" dirty="0" err="1" smtClean="0"/>
              <a:t>Ayanth</a:t>
            </a:r>
            <a:r>
              <a:rPr lang="en-NZ" dirty="0" smtClean="0"/>
              <a:t> (10) went with their mother to collect water after welcome rain.  It is not clean, but it is all they have.</a:t>
            </a:r>
          </a:p>
          <a:p>
            <a:endParaRPr lang="en-NZ" dirty="0" smtClean="0"/>
          </a:p>
          <a:p>
            <a:r>
              <a:rPr lang="en-NZ" dirty="0" smtClean="0"/>
              <a:t>Too many people – 1 in 3 according to the United Nations - do not have enough safe  water to drink.  We can change that.</a:t>
            </a:r>
          </a:p>
        </p:txBody>
      </p:sp>
      <p:sp>
        <p:nvSpPr>
          <p:cNvPr id="4" name="Slide Number Placeholder 3"/>
          <p:cNvSpPr>
            <a:spLocks noGrp="1"/>
          </p:cNvSpPr>
          <p:nvPr>
            <p:ph type="sldNum" sz="quarter" idx="10"/>
          </p:nvPr>
        </p:nvSpPr>
        <p:spPr/>
        <p:txBody>
          <a:bodyPr/>
          <a:lstStyle/>
          <a:p>
            <a:fld id="{B6C4307E-2A51-4521-838D-9D496F1220AF}" type="slidenum">
              <a:rPr lang="en-NZ" smtClean="0"/>
              <a:t>1</a:t>
            </a:fld>
            <a:endParaRPr lang="en-NZ"/>
          </a:p>
        </p:txBody>
      </p:sp>
    </p:spTree>
    <p:extLst>
      <p:ext uri="{BB962C8B-B14F-4D97-AF65-F5344CB8AC3E}">
        <p14:creationId xmlns:p14="http://schemas.microsoft.com/office/powerpoint/2010/main" val="3931066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 can see the face of Christmas in the face of a small child.  Like this Palestinian mother who fled her home in Syria, we know there is hope along the road.  We travel this Advent path, knowing that Christmas will be here soon.  Our world can be transformed.  There is light for all people.</a:t>
            </a:r>
          </a:p>
          <a:p>
            <a:r>
              <a:rPr lang="en-NZ" dirty="0"/>
              <a:t/>
            </a:r>
            <a:br>
              <a:rPr lang="en-NZ" dirty="0"/>
            </a:br>
            <a:r>
              <a:rPr lang="en-NZ" dirty="0" smtClean="0"/>
              <a:t>We can share the joy that comes from giving generously to those who need water and sharing the burden of making justice come soon.</a:t>
            </a:r>
          </a:p>
          <a:p>
            <a:endParaRPr lang="en-NZ" dirty="0"/>
          </a:p>
          <a:p>
            <a:r>
              <a:rPr lang="en-NZ" dirty="0" smtClean="0"/>
              <a:t>Her need is clear!  </a:t>
            </a:r>
          </a:p>
          <a:p>
            <a:endParaRPr lang="en-NZ" dirty="0"/>
          </a:p>
          <a:p>
            <a:r>
              <a:rPr lang="en-NZ" dirty="0" smtClean="0"/>
              <a:t>It is water.</a:t>
            </a:r>
          </a:p>
          <a:p>
            <a:r>
              <a:rPr lang="en-NZ" dirty="0"/>
              <a:t/>
            </a:r>
            <a:br>
              <a:rPr lang="en-NZ" dirty="0"/>
            </a:br>
            <a:r>
              <a:rPr lang="en-NZ" dirty="0" smtClean="0"/>
              <a:t>Happy Christmas!</a:t>
            </a:r>
          </a:p>
        </p:txBody>
      </p:sp>
      <p:sp>
        <p:nvSpPr>
          <p:cNvPr id="4" name="Slide Number Placeholder 3"/>
          <p:cNvSpPr>
            <a:spLocks noGrp="1"/>
          </p:cNvSpPr>
          <p:nvPr>
            <p:ph type="sldNum" sz="quarter" idx="10"/>
          </p:nvPr>
        </p:nvSpPr>
        <p:spPr/>
        <p:txBody>
          <a:bodyPr/>
          <a:lstStyle/>
          <a:p>
            <a:fld id="{B6C4307E-2A51-4521-838D-9D496F1220AF}" type="slidenum">
              <a:rPr lang="en-NZ" smtClean="0"/>
              <a:t>10</a:t>
            </a:fld>
            <a:endParaRPr lang="en-NZ"/>
          </a:p>
        </p:txBody>
      </p:sp>
    </p:spTree>
    <p:extLst>
      <p:ext uri="{BB962C8B-B14F-4D97-AF65-F5344CB8AC3E}">
        <p14:creationId xmlns:p14="http://schemas.microsoft.com/office/powerpoint/2010/main" val="3774889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 look toward Christmas and its powerful message of hope.  As we trace the story back in time, let us find energy for the journey ahead.  When once again we celebrate the birth of the baby Jesus, we can capture a vision of a world transformed.  Where the wolf shall live with the lamb and the lion eat straw like the ox (Isaiah 11:6,7).  In this vision, we find the promise that the world can be different:  </a:t>
            </a:r>
          </a:p>
          <a:p>
            <a:pPr marL="171450" indent="-171450">
              <a:buFont typeface="Arial" panose="020B0604020202020204" pitchFamily="34" charset="0"/>
              <a:buChar char="•"/>
            </a:pPr>
            <a:r>
              <a:rPr lang="en-NZ" dirty="0" smtClean="0"/>
              <a:t>One in three people will no longer risk drinking unsafe water.  </a:t>
            </a:r>
          </a:p>
          <a:p>
            <a:pPr marL="171450" indent="-171450">
              <a:buFont typeface="Arial" panose="020B0604020202020204" pitchFamily="34" charset="0"/>
              <a:buChar char="•"/>
            </a:pPr>
            <a:r>
              <a:rPr lang="en-NZ" dirty="0" smtClean="0"/>
              <a:t>Half of the world’s people who have none now will have good sanitation. </a:t>
            </a:r>
          </a:p>
          <a:p>
            <a:pPr marL="171450" indent="-171450">
              <a:buFont typeface="Arial" panose="020B0604020202020204" pitchFamily="34" charset="0"/>
              <a:buChar char="•"/>
            </a:pPr>
            <a:r>
              <a:rPr lang="en-NZ" dirty="0" smtClean="0"/>
              <a:t>One million mothers and babies will not die because of unclean births.</a:t>
            </a:r>
          </a:p>
          <a:p>
            <a:pPr marL="171450" indent="-171450">
              <a:buFont typeface="Arial" panose="020B0604020202020204" pitchFamily="34" charset="0"/>
              <a:buChar char="•"/>
            </a:pPr>
            <a:r>
              <a:rPr lang="en-NZ" dirty="0" smtClean="0"/>
              <a:t>207 million people will not have to walk more than 30 minutes a day to collect better water.</a:t>
            </a:r>
          </a:p>
          <a:p>
            <a:pPr marL="171450" indent="-171450">
              <a:buFont typeface="Arial" panose="020B0604020202020204" pitchFamily="34" charset="0"/>
              <a:buChar char="•"/>
            </a:pPr>
            <a:r>
              <a:rPr lang="en-NZ" dirty="0" smtClean="0"/>
              <a:t>2 out of 5 people will be able to wash their hands safely.</a:t>
            </a:r>
          </a:p>
          <a:p>
            <a:pPr marL="171450" indent="-171450">
              <a:buFont typeface="Arial" panose="020B0604020202020204" pitchFamily="34" charset="0"/>
              <a:buChar char="•"/>
            </a:pPr>
            <a:endParaRPr lang="en-NZ" dirty="0" smtClean="0"/>
          </a:p>
          <a:p>
            <a:r>
              <a:rPr lang="en-NZ" dirty="0"/>
              <a:t>(</a:t>
            </a:r>
            <a:r>
              <a:rPr lang="en-NZ" dirty="0">
                <a:hlinkClick r:id="rId3"/>
              </a:rPr>
              <a:t>https://www.unwater.org/water-facts/water-sanitation-and-hygiene</a:t>
            </a:r>
            <a:r>
              <a:rPr lang="en-NZ" dirty="0" smtClean="0">
                <a:hlinkClick r:id="rId3"/>
              </a:rPr>
              <a:t>/</a:t>
            </a:r>
            <a:r>
              <a:rPr lang="en-NZ" dirty="0" smtClean="0"/>
              <a:t>)</a:t>
            </a:r>
          </a:p>
          <a:p>
            <a:endParaRPr lang="en-NZ" dirty="0"/>
          </a:p>
          <a:p>
            <a:r>
              <a:rPr lang="en-NZ" b="1" dirty="0" smtClean="0"/>
              <a:t>Her need is clear...</a:t>
            </a:r>
          </a:p>
          <a:p>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2</a:t>
            </a:fld>
            <a:endParaRPr lang="en-NZ"/>
          </a:p>
        </p:txBody>
      </p:sp>
    </p:spTree>
    <p:extLst>
      <p:ext uri="{BB962C8B-B14F-4D97-AF65-F5344CB8AC3E}">
        <p14:creationId xmlns:p14="http://schemas.microsoft.com/office/powerpoint/2010/main" val="3774889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At 78 years, </a:t>
            </a:r>
            <a:r>
              <a:rPr lang="en-NZ" dirty="0" err="1" smtClean="0"/>
              <a:t>Farazia</a:t>
            </a:r>
            <a:r>
              <a:rPr lang="en-NZ" dirty="0" smtClean="0"/>
              <a:t> is the face of this year’s Christmas Appeal.  Every day she prays for water.  Now with three grandchildren and one great-granddaughter living with her, she wants a rainwater tank.  Sh</a:t>
            </a:r>
            <a:r>
              <a:rPr lang="en-NZ" dirty="0" smtClean="0"/>
              <a:t>e is part of her local village association for caregivers like her and  set up by Christian World Service partner the Centre for Community Solidarity.  Every month she takes a few coins to be deposited in her account to pay for her half of the tank.  Once a year there is a ballot for a water tank.  She prays that next year when the time comes, it will be there turn.</a:t>
            </a:r>
          </a:p>
          <a:p>
            <a:endParaRPr lang="en-NZ" dirty="0"/>
          </a:p>
          <a:p>
            <a:r>
              <a:rPr lang="en-NZ" dirty="0" smtClean="0"/>
              <a:t>Every day the grandchildren go to the nearest source of water, the community pump, a stream, a water hole and when it is very short, the river.  The trip can take more than one hour each day and then they miss school and do not have much energy for the chores in the garden.</a:t>
            </a:r>
            <a:endParaRPr lang="en-NZ" dirty="0"/>
          </a:p>
          <a:p>
            <a:endParaRPr lang="en-NZ" dirty="0" smtClean="0"/>
          </a:p>
          <a:p>
            <a:r>
              <a:rPr lang="en-NZ" dirty="0" smtClean="0"/>
              <a:t>The journey is dangerous.  Betty her oldest </a:t>
            </a:r>
            <a:r>
              <a:rPr lang="en-NZ" dirty="0" err="1" smtClean="0"/>
              <a:t>grandaughter</a:t>
            </a:r>
            <a:r>
              <a:rPr lang="en-NZ" dirty="0" smtClean="0"/>
              <a:t> was raped.  After baby </a:t>
            </a:r>
            <a:r>
              <a:rPr lang="en-NZ" dirty="0" err="1" smtClean="0"/>
              <a:t>Arinda</a:t>
            </a:r>
            <a:r>
              <a:rPr lang="en-NZ" dirty="0" smtClean="0"/>
              <a:t> was born 5 years ago, she went to the nearby town for work.  She knew one less mouth to feed would help.</a:t>
            </a:r>
          </a:p>
          <a:p>
            <a:r>
              <a:rPr lang="en-NZ" dirty="0"/>
              <a:t/>
            </a:r>
            <a:br>
              <a:rPr lang="en-NZ" dirty="0"/>
            </a:br>
            <a:r>
              <a:rPr lang="en-NZ" dirty="0" smtClean="0"/>
              <a:t>Without water,  children risk disease and miss school.</a:t>
            </a:r>
          </a:p>
          <a:p>
            <a:endParaRPr lang="en-NZ" dirty="0"/>
          </a:p>
          <a:p>
            <a:r>
              <a:rPr lang="en-NZ" dirty="0" smtClean="0"/>
              <a:t>You can </a:t>
            </a:r>
            <a:r>
              <a:rPr lang="en-NZ" dirty="0"/>
              <a:t>watch their video</a:t>
            </a:r>
            <a:r>
              <a:rPr lang="en-NZ" dirty="0" smtClean="0"/>
              <a:t>: </a:t>
            </a:r>
            <a:r>
              <a:rPr lang="en-NZ" dirty="0" smtClean="0">
                <a:hlinkClick r:id="rId3"/>
              </a:rPr>
              <a:t>https</a:t>
            </a:r>
            <a:r>
              <a:rPr lang="en-NZ" dirty="0">
                <a:hlinkClick r:id="rId3"/>
              </a:rPr>
              <a:t>://christmasappeal.org.nz/video</a:t>
            </a:r>
            <a:r>
              <a:rPr lang="en-NZ" dirty="0" smtClean="0">
                <a:hlinkClick r:id="rId3"/>
              </a:rPr>
              <a:t>/</a:t>
            </a:r>
            <a:endParaRPr lang="en-NZ" dirty="0" smtClean="0"/>
          </a:p>
          <a:p>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3</a:t>
            </a:fld>
            <a:endParaRPr lang="en-NZ"/>
          </a:p>
        </p:txBody>
      </p:sp>
    </p:spTree>
    <p:extLst>
      <p:ext uri="{BB962C8B-B14F-4D97-AF65-F5344CB8AC3E}">
        <p14:creationId xmlns:p14="http://schemas.microsoft.com/office/powerpoint/2010/main" val="3080642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err="1" smtClean="0"/>
              <a:t>Meenakshi</a:t>
            </a:r>
            <a:r>
              <a:rPr lang="en-NZ" baseline="0" dirty="0" smtClean="0"/>
              <a:t> has collected</a:t>
            </a:r>
            <a:r>
              <a:rPr lang="en-NZ" dirty="0" smtClean="0"/>
              <a:t> seaweed since the time she was 10.  She is one of over 900,000 Indians who depend on the foreshore and seabed for their livelihoods.  Others collect seafood, process fish or help tend the boats used for fishing.</a:t>
            </a:r>
          </a:p>
          <a:p>
            <a:endParaRPr lang="en-NZ" dirty="0"/>
          </a:p>
          <a:p>
            <a:r>
              <a:rPr lang="en-NZ" dirty="0" smtClean="0"/>
              <a:t>However since the South Asia tsunami in 2004, times have changed very fast.  Larg</a:t>
            </a:r>
            <a:r>
              <a:rPr lang="en-NZ" dirty="0" smtClean="0"/>
              <a:t>e parts of the coast have been taken over by industry – first shrimp farming, then power plants, ship breaking, sand mining and tourist ventures.  </a:t>
            </a:r>
          </a:p>
          <a:p>
            <a:r>
              <a:rPr lang="en-NZ" i="1" dirty="0"/>
              <a:t/>
            </a:r>
            <a:br>
              <a:rPr lang="en-NZ" i="1" dirty="0"/>
            </a:br>
            <a:r>
              <a:rPr lang="en-NZ" dirty="0" smtClean="0"/>
              <a:t>When the government tried to stop the women from gathering seaweed, </a:t>
            </a:r>
            <a:r>
              <a:rPr lang="en-NZ" dirty="0" err="1" smtClean="0"/>
              <a:t>Meenakshi</a:t>
            </a:r>
            <a:r>
              <a:rPr lang="en-NZ" dirty="0" smtClean="0"/>
              <a:t> looked to CWS partner the Legal Aid to Women Trust/</a:t>
            </a:r>
            <a:r>
              <a:rPr lang="en-NZ" dirty="0" err="1" smtClean="0"/>
              <a:t>Neythal</a:t>
            </a:r>
            <a:r>
              <a:rPr lang="en-NZ" dirty="0" smtClean="0"/>
              <a:t> for help.  Together they took a case to court and won access and the right to get a permit.  At 55 </a:t>
            </a:r>
            <a:r>
              <a:rPr lang="en-NZ" dirty="0" err="1" smtClean="0"/>
              <a:t>Meenakshi</a:t>
            </a:r>
            <a:r>
              <a:rPr lang="en-NZ" dirty="0" smtClean="0"/>
              <a:t> knows how much harm is being done to the coast.  She argued in court that it was not the fault of the seaweed gatherers but everyone else.  If they were allowed, she says the </a:t>
            </a:r>
            <a:r>
              <a:rPr lang="en-NZ" dirty="0" err="1" smtClean="0"/>
              <a:t>fisherfolk</a:t>
            </a:r>
            <a:r>
              <a:rPr lang="en-NZ" dirty="0" smtClean="0"/>
              <a:t> who have always lived close to the sea, know how to protect the coast for future generations.</a:t>
            </a:r>
          </a:p>
          <a:p>
            <a:r>
              <a:rPr lang="en-NZ" i="1" dirty="0"/>
              <a:t/>
            </a:r>
            <a:br>
              <a:rPr lang="en-NZ" i="1" dirty="0"/>
            </a:br>
            <a:r>
              <a:rPr lang="en-NZ" dirty="0" smtClean="0"/>
              <a:t>Without water and access to waterways, families have no income and lose their dignity and place to stand.</a:t>
            </a:r>
            <a:endParaRPr lang="en-NZ" i="1" dirty="0"/>
          </a:p>
        </p:txBody>
      </p:sp>
      <p:sp>
        <p:nvSpPr>
          <p:cNvPr id="4" name="Slide Number Placeholder 3"/>
          <p:cNvSpPr>
            <a:spLocks noGrp="1"/>
          </p:cNvSpPr>
          <p:nvPr>
            <p:ph type="sldNum" sz="quarter" idx="10"/>
          </p:nvPr>
        </p:nvSpPr>
        <p:spPr/>
        <p:txBody>
          <a:bodyPr/>
          <a:lstStyle/>
          <a:p>
            <a:fld id="{B6C4307E-2A51-4521-838D-9D496F1220AF}" type="slidenum">
              <a:rPr lang="en-NZ" smtClean="0"/>
              <a:t>4</a:t>
            </a:fld>
            <a:endParaRPr lang="en-NZ"/>
          </a:p>
        </p:txBody>
      </p:sp>
    </p:spTree>
    <p:extLst>
      <p:ext uri="{BB962C8B-B14F-4D97-AF65-F5344CB8AC3E}">
        <p14:creationId xmlns:p14="http://schemas.microsoft.com/office/powerpoint/2010/main" val="3774889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Miguel lives with his wife and his mother on a small plot of land in a dry part </a:t>
            </a:r>
            <a:r>
              <a:rPr lang="en-NZ" dirty="0" smtClean="0"/>
              <a:t>of Nicaragua, Central America.  Like many small farmers, they live on what they can grow.  During almost a decade of drought that meant one simple meal a day.  Without rain or water to irrigate their crops, they barely survived.</a:t>
            </a:r>
          </a:p>
          <a:p>
            <a:endParaRPr lang="en-NZ" dirty="0"/>
          </a:p>
          <a:p>
            <a:r>
              <a:rPr lang="en-NZ" dirty="0" smtClean="0"/>
              <a:t>Now part of a programme run by CEPAD, the Council of Protestant Churches, there lives are transformed.  A small irrigation system bringing water from the river and water capturing systems, gives them more water.  Every drop of grey water is saved for the garden.  They have learnt  to use drink bottles to get water to the roots and compost to improve the soil and conserve moisture. </a:t>
            </a:r>
          </a:p>
          <a:p>
            <a:endParaRPr lang="en-NZ" dirty="0"/>
          </a:p>
          <a:p>
            <a:r>
              <a:rPr lang="en-NZ" dirty="0" smtClean="0"/>
              <a:t>CEPAD has trained agriculturalists who know the best ways to grow more and diverse crops at no cost.  They distribute plants, trees and in some cases pigs and chickens.  Miguel and his family are eating new foods and are therefore healthier.  They know drought will come again and so might disaster, but they are better prepared and know their community will help each other survive.</a:t>
            </a:r>
          </a:p>
          <a:p>
            <a:endParaRPr lang="en-NZ" dirty="0" smtClean="0"/>
          </a:p>
          <a:p>
            <a:r>
              <a:rPr lang="en-NZ" dirty="0" smtClean="0"/>
              <a:t>Without water, plants and animals will not thrive.  Families will have less to eat and no protection against disaster.</a:t>
            </a:r>
          </a:p>
        </p:txBody>
      </p:sp>
      <p:sp>
        <p:nvSpPr>
          <p:cNvPr id="4" name="Slide Number Placeholder 3"/>
          <p:cNvSpPr>
            <a:spLocks noGrp="1"/>
          </p:cNvSpPr>
          <p:nvPr>
            <p:ph type="sldNum" sz="quarter" idx="10"/>
          </p:nvPr>
        </p:nvSpPr>
        <p:spPr/>
        <p:txBody>
          <a:bodyPr/>
          <a:lstStyle/>
          <a:p>
            <a:fld id="{B6C4307E-2A51-4521-838D-9D496F1220AF}" type="slidenum">
              <a:rPr lang="en-NZ" smtClean="0"/>
              <a:t>5</a:t>
            </a:fld>
            <a:endParaRPr lang="en-NZ"/>
          </a:p>
        </p:txBody>
      </p:sp>
    </p:spTree>
    <p:extLst>
      <p:ext uri="{BB962C8B-B14F-4D97-AF65-F5344CB8AC3E}">
        <p14:creationId xmlns:p14="http://schemas.microsoft.com/office/powerpoint/2010/main" val="1692840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Tanti will never forget the day the large earthquake struck her home in Indonesia’s Central Sulawesi province.  She used to worry about school and studying but last September it all changed.  The earthquake was followed by a tsunami and more aftershocks.  Her family’s home was destroyed and with it the town’s water supply.  In the first days she would trek to her aunt’s place for water from her waterhole, but it quickly dried up. She spent a lot of her day collecting water – walking more than a kilometre with two empty jerry cans, and then carrying them home filled with 10 litres of water at least twice a day.  Thankfully she now a water tap 10 metres from her home.  ACT Alliance (Action by Churches Together) Indonesia has installed a tap for her family and many others.  They have paid for locals to build latrines and provided hygiene kits for some of those affected by the double disaster.</a:t>
            </a:r>
          </a:p>
          <a:p>
            <a:endParaRPr lang="en-NZ" i="1" dirty="0"/>
          </a:p>
          <a:p>
            <a:r>
              <a:rPr lang="en-NZ" dirty="0" smtClean="0"/>
              <a:t>Without the delivery of safe water </a:t>
            </a:r>
            <a:r>
              <a:rPr lang="en-NZ" dirty="0" smtClean="0"/>
              <a:t>after a natural disaster or during a conflict, people will die from thirst or disease.</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6</a:t>
            </a:fld>
            <a:endParaRPr lang="en-NZ"/>
          </a:p>
        </p:txBody>
      </p:sp>
    </p:spTree>
    <p:extLst>
      <p:ext uri="{BB962C8B-B14F-4D97-AF65-F5344CB8AC3E}">
        <p14:creationId xmlns:p14="http://schemas.microsoft.com/office/powerpoint/2010/main" val="3774889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Palestinian and Syrian families need healthcare for their children, many of whom are at risk of malnutrition and have been traumatised by their experiences.  In Gaza (pictured) life is particularly hard as the blockade means 2 million people ar</a:t>
            </a:r>
            <a:r>
              <a:rPr lang="en-NZ" dirty="0" smtClean="0"/>
              <a:t>e crammed into a small area 50 kilometres long.  Most are dependent on at least some aid assistance.  There are few medical facilities and medicines are in short supply.  The local water is unsafe to drink – and the United Nations says that by next year the territory could be uninhabitable.</a:t>
            </a:r>
          </a:p>
          <a:p>
            <a:endParaRPr lang="en-NZ" dirty="0"/>
          </a:p>
          <a:p>
            <a:r>
              <a:rPr lang="en-NZ" dirty="0" smtClean="0"/>
              <a:t>Mothers worry about the future and want the best for the children.  The Department of Service to Palestinian Refugees runs five primary health care clinics for mothers and babies until they reach 6 years.  Every time they come they get a food supplement drink.  Last year medical staff saw mothers and babies on 35,739 times at the clinics.  Over 14,000 of the children were anaemic and 3,784 in need of psychosocial support.</a:t>
            </a:r>
          </a:p>
          <a:p>
            <a:endParaRPr lang="en-NZ" dirty="0"/>
          </a:p>
          <a:p>
            <a:r>
              <a:rPr lang="en-NZ" dirty="0" smtClean="0"/>
              <a:t>Without access to water, much is at risk.  Water is a basic human right and the allocation of water must not exclude people because of unresolved conflicts.</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7</a:t>
            </a:fld>
            <a:endParaRPr lang="en-NZ"/>
          </a:p>
        </p:txBody>
      </p:sp>
    </p:spTree>
    <p:extLst>
      <p:ext uri="{BB962C8B-B14F-4D97-AF65-F5344CB8AC3E}">
        <p14:creationId xmlns:p14="http://schemas.microsoft.com/office/powerpoint/2010/main" val="2899692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 all need</a:t>
            </a:r>
            <a:r>
              <a:rPr lang="en-NZ" baseline="0" dirty="0" smtClean="0"/>
              <a:t> </a:t>
            </a:r>
            <a:r>
              <a:rPr lang="en-NZ" baseline="0" dirty="0" smtClean="0"/>
              <a:t>water</a:t>
            </a:r>
            <a:r>
              <a:rPr lang="en-NZ" dirty="0" smtClean="0"/>
              <a:t> to live.  Without water, there is poverty, disease, malnutrition, no school or work, a loss of dignity and life, a fear for the future.  Access to pure, clean water gives life.</a:t>
            </a:r>
          </a:p>
          <a:p>
            <a:endParaRPr lang="en-NZ" dirty="0"/>
          </a:p>
          <a:p>
            <a:r>
              <a:rPr lang="en-NZ" dirty="0" smtClean="0"/>
              <a:t>We </a:t>
            </a:r>
            <a:r>
              <a:rPr lang="en-NZ" dirty="0"/>
              <a:t>cannot ignore the prayers of people like Grandmother </a:t>
            </a:r>
            <a:r>
              <a:rPr lang="en-NZ" dirty="0" err="1"/>
              <a:t>Farazia</a:t>
            </a:r>
            <a:r>
              <a:rPr lang="en-NZ" dirty="0"/>
              <a:t>... </a:t>
            </a:r>
          </a:p>
          <a:p>
            <a:endParaRPr lang="en-NZ" dirty="0"/>
          </a:p>
          <a:p>
            <a:r>
              <a:rPr lang="en-NZ" dirty="0" smtClean="0"/>
              <a:t>Water is in short supply so we need to use it wisely to make sure every person can share in this gift of God.</a:t>
            </a:r>
          </a:p>
          <a:p>
            <a:r>
              <a:rPr lang="en-NZ" dirty="0"/>
              <a:t/>
            </a:r>
            <a:br>
              <a:rPr lang="en-NZ" dirty="0"/>
            </a:br>
            <a:r>
              <a:rPr lang="en-NZ" dirty="0" smtClean="0"/>
              <a:t>Where water is in oversupply because of disaster, climate change and rising sea levels, we can share in the solution.</a:t>
            </a:r>
          </a:p>
          <a:p>
            <a:endParaRPr lang="en-NZ" dirty="0"/>
          </a:p>
          <a:p>
            <a:r>
              <a:rPr lang="en-NZ" dirty="0" smtClean="0"/>
              <a:t>Our gifts to the Christmas Appeal will give water, the essence of life.</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8</a:t>
            </a:fld>
            <a:endParaRPr lang="en-NZ"/>
          </a:p>
        </p:txBody>
      </p:sp>
    </p:spTree>
    <p:extLst>
      <p:ext uri="{BB962C8B-B14F-4D97-AF65-F5344CB8AC3E}">
        <p14:creationId xmlns:p14="http://schemas.microsoft.com/office/powerpoint/2010/main" val="2899692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Please support our efforts to give more people water.  Christia</a:t>
            </a:r>
            <a:r>
              <a:rPr lang="en-NZ" dirty="0" smtClean="0"/>
              <a:t>n World Service is our church’s agency.  For 74 years we have worked together for water, food and justice.</a:t>
            </a:r>
          </a:p>
          <a:p>
            <a:endParaRPr lang="en-NZ" dirty="0"/>
          </a:p>
          <a:p>
            <a:r>
              <a:rPr lang="en-NZ" dirty="0" smtClean="0"/>
              <a:t>You can make a donation in the Christmas Appeal envelope, put it in the offering plate or give on line.</a:t>
            </a:r>
          </a:p>
          <a:p>
            <a:endParaRPr lang="en-NZ" dirty="0"/>
          </a:p>
          <a:p>
            <a:r>
              <a:rPr lang="en-NZ" dirty="0" smtClean="0"/>
              <a:t>Thank you for giving the water of life this Christmas.</a:t>
            </a:r>
            <a:endParaRPr lang="en-NZ" dirty="0"/>
          </a:p>
        </p:txBody>
      </p:sp>
      <p:sp>
        <p:nvSpPr>
          <p:cNvPr id="4" name="Slide Number Placeholder 3"/>
          <p:cNvSpPr>
            <a:spLocks noGrp="1"/>
          </p:cNvSpPr>
          <p:nvPr>
            <p:ph type="sldNum" sz="quarter" idx="10"/>
          </p:nvPr>
        </p:nvSpPr>
        <p:spPr/>
        <p:txBody>
          <a:bodyPr/>
          <a:lstStyle/>
          <a:p>
            <a:fld id="{B6C4307E-2A51-4521-838D-9D496F1220AF}" type="slidenum">
              <a:rPr lang="en-NZ" smtClean="0"/>
              <a:t>9</a:t>
            </a:fld>
            <a:endParaRPr lang="en-NZ"/>
          </a:p>
        </p:txBody>
      </p:sp>
    </p:spTree>
    <p:extLst>
      <p:ext uri="{BB962C8B-B14F-4D97-AF65-F5344CB8AC3E}">
        <p14:creationId xmlns:p14="http://schemas.microsoft.com/office/powerpoint/2010/main" val="2899692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420332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34432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154479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F0EF6C-5359-4D1B-B9FD-6168A9FDFF41}" type="datetimeFigureOut">
              <a:rPr lang="en-NZ" smtClean="0"/>
              <a:t>29/11/2019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48345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F0EF6C-5359-4D1B-B9FD-6168A9FDFF41}" type="datetimeFigureOut">
              <a:rPr lang="en-NZ" smtClean="0"/>
              <a:t>29/11/2019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26691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AF0EF6C-5359-4D1B-B9FD-6168A9FDFF41}" type="datetimeFigureOut">
              <a:rPr lang="en-NZ" smtClean="0"/>
              <a:t>29/11/2019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50471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AF0EF6C-5359-4D1B-B9FD-6168A9FDFF41}" type="datetimeFigureOut">
              <a:rPr lang="en-NZ" smtClean="0"/>
              <a:t>29/11/2019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110753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AF0EF6C-5359-4D1B-B9FD-6168A9FDFF41}" type="datetimeFigureOut">
              <a:rPr lang="en-NZ" smtClean="0"/>
              <a:t>29/11/2019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77308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0EF6C-5359-4D1B-B9FD-6168A9FDFF41}" type="datetimeFigureOut">
              <a:rPr lang="en-NZ" smtClean="0"/>
              <a:t>29/11/2019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2632758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0EF6C-5359-4D1B-B9FD-6168A9FDFF41}" type="datetimeFigureOut">
              <a:rPr lang="en-NZ" smtClean="0"/>
              <a:t>29/11/2019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223740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0EF6C-5359-4D1B-B9FD-6168A9FDFF41}" type="datetimeFigureOut">
              <a:rPr lang="en-NZ" smtClean="0"/>
              <a:t>29/11/2019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1E8D27F-C616-4C92-96A7-B4A1D86C060C}" type="slidenum">
              <a:rPr lang="en-NZ" smtClean="0"/>
              <a:t>‹#›</a:t>
            </a:fld>
            <a:endParaRPr lang="en-NZ"/>
          </a:p>
        </p:txBody>
      </p:sp>
    </p:spTree>
    <p:extLst>
      <p:ext uri="{BB962C8B-B14F-4D97-AF65-F5344CB8AC3E}">
        <p14:creationId xmlns:p14="http://schemas.microsoft.com/office/powerpoint/2010/main" val="1637322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0EF6C-5359-4D1B-B9FD-6168A9FDFF41}" type="datetimeFigureOut">
              <a:rPr lang="en-NZ" smtClean="0"/>
              <a:t>29/11/2019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E8D27F-C616-4C92-96A7-B4A1D86C060C}" type="slidenum">
              <a:rPr lang="en-NZ" smtClean="0"/>
              <a:t>‹#›</a:t>
            </a:fld>
            <a:endParaRPr lang="en-NZ"/>
          </a:p>
        </p:txBody>
      </p:sp>
    </p:spTree>
    <p:extLst>
      <p:ext uri="{BB962C8B-B14F-4D97-AF65-F5344CB8AC3E}">
        <p14:creationId xmlns:p14="http://schemas.microsoft.com/office/powerpoint/2010/main" val="4009453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V="1">
            <a:off x="-76200" y="685800"/>
            <a:ext cx="2438400" cy="4953000"/>
          </a:xfrm>
        </p:spPr>
        <p:txBody>
          <a:bodyPr>
            <a:noAutofit/>
          </a:bodyPr>
          <a:lstStyle/>
          <a:p>
            <a:r>
              <a:rPr lang="en-NZ" sz="3600" dirty="0">
                <a:solidFill>
                  <a:schemeClr val="bg1"/>
                </a:solidFill>
              </a:rPr>
              <a:t> </a:t>
            </a:r>
            <a:r>
              <a:rPr lang="en-NZ" sz="3600" i="1" dirty="0">
                <a:solidFill>
                  <a:schemeClr val="bg1"/>
                </a:solidFill>
              </a:rPr>
              <a:t>“in him was life, and the life was the light of all people.”  </a:t>
            </a:r>
            <a:r>
              <a:rPr lang="en-NZ" sz="3600" dirty="0">
                <a:solidFill>
                  <a:schemeClr val="bg1"/>
                </a:solidFill>
              </a:rPr>
              <a:t>John 1:4</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2200" y="533400"/>
            <a:ext cx="6465887" cy="6017573"/>
          </a:xfrm>
          <a:prstGeom prst="rect">
            <a:avLst/>
          </a:prstGeom>
        </p:spPr>
      </p:pic>
    </p:spTree>
    <p:extLst>
      <p:ext uri="{BB962C8B-B14F-4D97-AF65-F5344CB8AC3E}">
        <p14:creationId xmlns:p14="http://schemas.microsoft.com/office/powerpoint/2010/main" val="2819277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5910262" cy="1133475"/>
          </a:xfrm>
        </p:spPr>
        <p:txBody>
          <a:bodyPr>
            <a:normAutofit/>
          </a:bodyPr>
          <a:lstStyle/>
          <a:p>
            <a:r>
              <a:rPr lang="en-NZ" dirty="0" smtClean="0">
                <a:solidFill>
                  <a:schemeClr val="bg1"/>
                </a:solidFill>
              </a:rPr>
              <a:t>Happy Christmas!</a:t>
            </a:r>
            <a:endParaRPr lang="en-NZ"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372027"/>
            <a:ext cx="7467600" cy="4985165"/>
          </a:xfrm>
          <a:prstGeom prst="rect">
            <a:avLst/>
          </a:prstGeom>
        </p:spPr>
      </p:pic>
    </p:spTree>
    <p:extLst>
      <p:ext uri="{BB962C8B-B14F-4D97-AF65-F5344CB8AC3E}">
        <p14:creationId xmlns:p14="http://schemas.microsoft.com/office/powerpoint/2010/main" val="38815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5910262" cy="1133475"/>
          </a:xfrm>
        </p:spPr>
        <p:txBody>
          <a:bodyPr>
            <a:normAutofit fontScale="90000"/>
          </a:bodyPr>
          <a:lstStyle/>
          <a:p>
            <a:r>
              <a:rPr lang="en-NZ" dirty="0" smtClean="0">
                <a:solidFill>
                  <a:schemeClr val="bg1"/>
                </a:solidFill>
              </a:rPr>
              <a:t>In Ethiopia, during drought</a:t>
            </a:r>
            <a:endParaRPr lang="en-NZ"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6306" y="490732"/>
            <a:ext cx="7764613" cy="517123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1000" y="1244600"/>
            <a:ext cx="2431915" cy="2362200"/>
          </a:xfrm>
          <a:prstGeom prst="rect">
            <a:avLst/>
          </a:prstGeom>
        </p:spPr>
      </p:pic>
    </p:spTree>
    <p:extLst>
      <p:ext uri="{BB962C8B-B14F-4D97-AF65-F5344CB8AC3E}">
        <p14:creationId xmlns:p14="http://schemas.microsoft.com/office/powerpoint/2010/main" val="406080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5715000"/>
            <a:ext cx="5842000" cy="1143000"/>
          </a:xfrm>
        </p:spPr>
        <p:txBody>
          <a:bodyPr>
            <a:normAutofit/>
          </a:bodyPr>
          <a:lstStyle/>
          <a:p>
            <a:r>
              <a:rPr lang="en-NZ" sz="3600" dirty="0" smtClean="0">
                <a:solidFill>
                  <a:schemeClr val="bg1"/>
                </a:solidFill>
              </a:rPr>
              <a:t>In Uganda</a:t>
            </a:r>
            <a:endParaRPr lang="en-NZ" sz="3600"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304800"/>
            <a:ext cx="7961576" cy="5423025"/>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1" y="381000"/>
            <a:ext cx="1676400" cy="1628343"/>
          </a:xfrm>
          <a:prstGeom prst="rect">
            <a:avLst/>
          </a:prstGeom>
        </p:spPr>
      </p:pic>
    </p:spTree>
    <p:extLst>
      <p:ext uri="{BB962C8B-B14F-4D97-AF65-F5344CB8AC3E}">
        <p14:creationId xmlns:p14="http://schemas.microsoft.com/office/powerpoint/2010/main" val="571609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5910262" cy="1133475"/>
          </a:xfrm>
        </p:spPr>
        <p:txBody>
          <a:bodyPr>
            <a:normAutofit/>
          </a:bodyPr>
          <a:lstStyle/>
          <a:p>
            <a:r>
              <a:rPr lang="en-NZ" dirty="0" smtClean="0">
                <a:solidFill>
                  <a:schemeClr val="bg1"/>
                </a:solidFill>
              </a:rPr>
              <a:t>On South India’s coast</a:t>
            </a:r>
            <a:endParaRPr lang="en-NZ"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2612" y="1981200"/>
            <a:ext cx="7063851" cy="353192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00" y="1981200"/>
            <a:ext cx="1676400" cy="1628343"/>
          </a:xfrm>
          <a:prstGeom prst="rect">
            <a:avLst/>
          </a:prstGeom>
        </p:spPr>
      </p:pic>
    </p:spTree>
    <p:extLst>
      <p:ext uri="{BB962C8B-B14F-4D97-AF65-F5344CB8AC3E}">
        <p14:creationId xmlns:p14="http://schemas.microsoft.com/office/powerpoint/2010/main" val="4110391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6053138" cy="1133475"/>
          </a:xfrm>
        </p:spPr>
        <p:txBody>
          <a:bodyPr>
            <a:noAutofit/>
          </a:bodyPr>
          <a:lstStyle/>
          <a:p>
            <a:r>
              <a:rPr lang="en-NZ" sz="2800" dirty="0" smtClean="0">
                <a:solidFill>
                  <a:schemeClr val="bg1"/>
                </a:solidFill>
              </a:rPr>
              <a:t>In Nicaragua</a:t>
            </a:r>
            <a:endParaRPr lang="en-NZ" sz="2800" dirty="0">
              <a:solidFill>
                <a:schemeClr val="bg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900" y="1364397"/>
            <a:ext cx="1828800" cy="177637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4694" y="1364397"/>
            <a:ext cx="6754505" cy="4503003"/>
          </a:xfrm>
          <a:prstGeom prst="rect">
            <a:avLst/>
          </a:prstGeom>
        </p:spPr>
      </p:pic>
    </p:spTree>
    <p:extLst>
      <p:ext uri="{BB962C8B-B14F-4D97-AF65-F5344CB8AC3E}">
        <p14:creationId xmlns:p14="http://schemas.microsoft.com/office/powerpoint/2010/main" val="236422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90862" y="5638799"/>
            <a:ext cx="5910262" cy="1133475"/>
          </a:xfrm>
        </p:spPr>
        <p:txBody>
          <a:bodyPr>
            <a:normAutofit fontScale="90000"/>
          </a:bodyPr>
          <a:lstStyle/>
          <a:p>
            <a:r>
              <a:rPr lang="en-NZ" dirty="0" smtClean="0">
                <a:solidFill>
                  <a:schemeClr val="bg1"/>
                </a:solidFill>
              </a:rPr>
              <a:t>When emergencies strike</a:t>
            </a:r>
            <a:endParaRPr lang="en-NZ" dirty="0">
              <a:solidFill>
                <a:schemeClr val="bg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454" y="1295400"/>
            <a:ext cx="1750351" cy="170017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8013" y="1295400"/>
            <a:ext cx="6972300" cy="4648200"/>
          </a:xfrm>
          <a:prstGeom prst="rect">
            <a:avLst/>
          </a:prstGeom>
        </p:spPr>
      </p:pic>
    </p:spTree>
    <p:extLst>
      <p:ext uri="{BB962C8B-B14F-4D97-AF65-F5344CB8AC3E}">
        <p14:creationId xmlns:p14="http://schemas.microsoft.com/office/powerpoint/2010/main" val="2745113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78162" y="5638799"/>
            <a:ext cx="5976938" cy="1133475"/>
          </a:xfrm>
        </p:spPr>
        <p:txBody>
          <a:bodyPr>
            <a:normAutofit/>
          </a:bodyPr>
          <a:lstStyle/>
          <a:p>
            <a:r>
              <a:rPr lang="en-NZ" sz="3600" dirty="0" smtClean="0">
                <a:solidFill>
                  <a:schemeClr val="bg1"/>
                </a:solidFill>
              </a:rPr>
              <a:t>In Palestine</a:t>
            </a:r>
            <a:endParaRPr lang="en-NZ" sz="3600" dirty="0">
              <a:solidFill>
                <a:schemeClr val="bg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9800" y="1104900"/>
            <a:ext cx="6534912" cy="4340352"/>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450" y="1104900"/>
            <a:ext cx="1961222" cy="1905000"/>
          </a:xfrm>
          <a:prstGeom prst="rect">
            <a:avLst/>
          </a:prstGeom>
        </p:spPr>
      </p:pic>
    </p:spTree>
    <p:extLst>
      <p:ext uri="{BB962C8B-B14F-4D97-AF65-F5344CB8AC3E}">
        <p14:creationId xmlns:p14="http://schemas.microsoft.com/office/powerpoint/2010/main" val="3360473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78162" y="5638799"/>
            <a:ext cx="5976938" cy="1133475"/>
          </a:xfrm>
        </p:spPr>
        <p:txBody>
          <a:bodyPr>
            <a:normAutofit/>
          </a:bodyPr>
          <a:lstStyle/>
          <a:p>
            <a:r>
              <a:rPr lang="en-NZ" sz="3600" dirty="0" smtClean="0">
                <a:solidFill>
                  <a:schemeClr val="bg1"/>
                </a:solidFill>
              </a:rPr>
              <a:t>Give Water this Christmas</a:t>
            </a:r>
            <a:endParaRPr lang="en-NZ" sz="36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152401"/>
            <a:ext cx="5692856" cy="547519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1263856"/>
            <a:ext cx="1701529" cy="70400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spTree>
    <p:extLst>
      <p:ext uri="{BB962C8B-B14F-4D97-AF65-F5344CB8AC3E}">
        <p14:creationId xmlns:p14="http://schemas.microsoft.com/office/powerpoint/2010/main" val="2597377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E354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750" y="3352800"/>
            <a:ext cx="4298950" cy="2286000"/>
          </a:xfrm>
        </p:spPr>
        <p:txBody>
          <a:bodyPr>
            <a:normAutofit fontScale="90000"/>
          </a:bodyPr>
          <a:lstStyle/>
          <a:p>
            <a:r>
              <a:rPr lang="en-NZ" sz="3600" dirty="0" smtClean="0">
                <a:solidFill>
                  <a:schemeClr val="bg1"/>
                </a:solidFill>
              </a:rPr>
              <a:t>Make a donation in the Christmas Appeal envelope or online Christmasappeal.org.nz</a:t>
            </a:r>
            <a:endParaRPr lang="en-NZ" sz="3600" dirty="0">
              <a:solidFill>
                <a:schemeClr val="bg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63397"/>
            <a:ext cx="1852613" cy="70887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6649" y="762000"/>
            <a:ext cx="3942547" cy="5258372"/>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00" y="457200"/>
            <a:ext cx="2510364" cy="2438400"/>
          </a:xfrm>
          <a:prstGeom prst="rect">
            <a:avLst/>
          </a:prstGeom>
        </p:spPr>
      </p:pic>
    </p:spTree>
    <p:extLst>
      <p:ext uri="{BB962C8B-B14F-4D97-AF65-F5344CB8AC3E}">
        <p14:creationId xmlns:p14="http://schemas.microsoft.com/office/powerpoint/2010/main" val="899835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741</TotalTime>
  <Words>1581</Words>
  <Application>Microsoft Office PowerPoint</Application>
  <PresentationFormat>On-screen Show (4:3)</PresentationFormat>
  <Paragraphs>84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“in him was life, and the life was the light of all people.”  John 1:4</vt:lpstr>
      <vt:lpstr>In Ethiopia, during drought</vt:lpstr>
      <vt:lpstr>In Uganda</vt:lpstr>
      <vt:lpstr>On South India’s coast</vt:lpstr>
      <vt:lpstr>In Nicaragua</vt:lpstr>
      <vt:lpstr>When emergencies strike</vt:lpstr>
      <vt:lpstr>In Palestine</vt:lpstr>
      <vt:lpstr>Give Water this Christmas</vt:lpstr>
      <vt:lpstr>Make a donation in the Christmas Appeal envelope or online Christmasappeal.org.nz</vt:lpstr>
      <vt:lpstr>Happy Christmas!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Ethiopia, Asanti has collected for the day.</dc:title>
  <dc:creator>Gillian</dc:creator>
  <cp:lastModifiedBy>Gillian</cp:lastModifiedBy>
  <cp:revision>31</cp:revision>
  <dcterms:created xsi:type="dcterms:W3CDTF">2019-11-27T08:38:26Z</dcterms:created>
  <dcterms:modified xsi:type="dcterms:W3CDTF">2019-11-29T02:57:21Z</dcterms:modified>
</cp:coreProperties>
</file>